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4"/>
  </p:notesMasterIdLst>
  <p:sldIdLst>
    <p:sldId id="256" r:id="rId2"/>
    <p:sldId id="444" r:id="rId3"/>
    <p:sldId id="445" r:id="rId4"/>
    <p:sldId id="443" r:id="rId5"/>
    <p:sldId id="447" r:id="rId6"/>
    <p:sldId id="448" r:id="rId7"/>
    <p:sldId id="450" r:id="rId8"/>
    <p:sldId id="449" r:id="rId9"/>
    <p:sldId id="451" r:id="rId10"/>
    <p:sldId id="446" r:id="rId11"/>
    <p:sldId id="453" r:id="rId12"/>
    <p:sldId id="452" r:id="rId13"/>
    <p:sldId id="458" r:id="rId14"/>
    <p:sldId id="459" r:id="rId15"/>
    <p:sldId id="455" r:id="rId16"/>
    <p:sldId id="457" r:id="rId17"/>
    <p:sldId id="456" r:id="rId18"/>
    <p:sldId id="460" r:id="rId19"/>
    <p:sldId id="466" r:id="rId20"/>
    <p:sldId id="467" r:id="rId21"/>
    <p:sldId id="468" r:id="rId22"/>
    <p:sldId id="469" r:id="rId23"/>
    <p:sldId id="472" r:id="rId24"/>
    <p:sldId id="473" r:id="rId25"/>
    <p:sldId id="475" r:id="rId26"/>
    <p:sldId id="501" r:id="rId27"/>
    <p:sldId id="477" r:id="rId28"/>
    <p:sldId id="514" r:id="rId29"/>
    <p:sldId id="476" r:id="rId30"/>
    <p:sldId id="478" r:id="rId31"/>
    <p:sldId id="479" r:id="rId32"/>
    <p:sldId id="480" r:id="rId33"/>
    <p:sldId id="482" r:id="rId34"/>
    <p:sldId id="483" r:id="rId35"/>
    <p:sldId id="491" r:id="rId36"/>
    <p:sldId id="442" r:id="rId37"/>
    <p:sldId id="492" r:id="rId38"/>
    <p:sldId id="493" r:id="rId39"/>
    <p:sldId id="515" r:id="rId40"/>
    <p:sldId id="494" r:id="rId41"/>
    <p:sldId id="519" r:id="rId42"/>
    <p:sldId id="495" r:id="rId43"/>
    <p:sldId id="517" r:id="rId44"/>
    <p:sldId id="496" r:id="rId45"/>
    <p:sldId id="520" r:id="rId46"/>
    <p:sldId id="502" r:id="rId47"/>
    <p:sldId id="505" r:id="rId48"/>
    <p:sldId id="506" r:id="rId49"/>
    <p:sldId id="508" r:id="rId50"/>
    <p:sldId id="512" r:id="rId51"/>
    <p:sldId id="510" r:id="rId52"/>
    <p:sldId id="509" r:id="rId53"/>
    <p:sldId id="513" r:id="rId54"/>
    <p:sldId id="522" r:id="rId55"/>
    <p:sldId id="523" r:id="rId56"/>
    <p:sldId id="524" r:id="rId57"/>
    <p:sldId id="525" r:id="rId58"/>
    <p:sldId id="527" r:id="rId59"/>
    <p:sldId id="521" r:id="rId60"/>
    <p:sldId id="486" r:id="rId61"/>
    <p:sldId id="364" r:id="rId62"/>
    <p:sldId id="36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AAE"/>
    <a:srgbClr val="C5DFB4"/>
    <a:srgbClr val="BDD8EE"/>
    <a:srgbClr val="DFB8FF"/>
    <a:srgbClr val="DA62DE"/>
    <a:srgbClr val="AAC9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/>
    <p:restoredTop sz="97030"/>
  </p:normalViewPr>
  <p:slideViewPr>
    <p:cSldViewPr snapToGrid="0" snapToObjects="1">
      <p:cViewPr varScale="1">
        <p:scale>
          <a:sx n="128" d="100"/>
          <a:sy n="12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nitish/unsupervised_video/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www.iarai.ac.at/weather4cast/2021-competition/challenge/#da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4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Recurrent Neural Networks I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One-hot encoding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…]</a:t>
            </a:r>
          </a:p>
          <a:p>
            <a:pPr lvl="1" algn="ctr"/>
            <a:endParaRPr lang="en-US" dirty="0"/>
          </a:p>
          <a:p>
            <a:r>
              <a:rPr lang="en-US" dirty="0"/>
              <a:t>Use the one-hot encoding vector for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4219596" y="410702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5553934" y="4108214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7485489" y="410702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3819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D4E303-2621-EC4A-8857-EB72A3AEA1F0}"/>
              </a:ext>
            </a:extLst>
          </p:cNvPr>
          <p:cNvSpPr/>
          <p:nvPr/>
        </p:nvSpPr>
        <p:spPr>
          <a:xfrm>
            <a:off x="3781848" y="2377991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</a:t>
            </a:r>
            <a:r>
              <a:rPr lang="en-US" altLang="zh-CN" dirty="0"/>
              <a:t>3</a:t>
            </a:r>
            <a:r>
              <a:rPr lang="en-US" dirty="0"/>
              <a:t>: Use a big fixed window 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Each of these inputs has a separate parameter</a:t>
            </a:r>
          </a:p>
          <a:p>
            <a:pPr lvl="1"/>
            <a:r>
              <a:rPr lang="en-US" dirty="0"/>
              <a:t> “I took my cat this morning for a walk”</a:t>
            </a:r>
          </a:p>
          <a:p>
            <a:pPr marL="457200" lvl="1" indent="0" algn="ctr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0 0 0 1 0 0 0</a:t>
            </a:r>
            <a:r>
              <a:rPr lang="en-US" dirty="0"/>
              <a:t> … … </a:t>
            </a:r>
            <a:r>
              <a:rPr lang="en-US" dirty="0">
                <a:solidFill>
                  <a:schemeClr val="accent6"/>
                </a:solidFill>
              </a:rPr>
              <a:t>1 0 0 0 0 0 0 </a:t>
            </a:r>
            <a:r>
              <a:rPr lang="en-US" dirty="0">
                <a:solidFill>
                  <a:schemeClr val="accent5"/>
                </a:solidFill>
              </a:rPr>
              <a:t>0 0 0 0 0 0 1 </a:t>
            </a:r>
            <a:r>
              <a:rPr lang="en-US" dirty="0"/>
              <a:t>… …]</a:t>
            </a:r>
          </a:p>
          <a:p>
            <a:pPr lvl="1" algn="ctr"/>
            <a:endParaRPr lang="en-US" dirty="0"/>
          </a:p>
          <a:p>
            <a:r>
              <a:rPr lang="en-US" dirty="0"/>
              <a:t>Things we learn about the sequence should be applicable when they appear elsewhere in the sequence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C6C4-C6AA-724E-A045-009B7B11A58B}"/>
              </a:ext>
            </a:extLst>
          </p:cNvPr>
          <p:cNvSpPr txBox="1"/>
          <p:nvPr/>
        </p:nvSpPr>
        <p:spPr>
          <a:xfrm>
            <a:off x="5315626" y="2743860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these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B65CC-E05B-F242-8205-A78F54843EE7}"/>
              </a:ext>
            </a:extLst>
          </p:cNvPr>
          <p:cNvSpPr/>
          <p:nvPr/>
        </p:nvSpPr>
        <p:spPr>
          <a:xfrm>
            <a:off x="6059695" y="501245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5D483-6EA5-5242-9ED8-8AA881779FD9}"/>
              </a:ext>
            </a:extLst>
          </p:cNvPr>
          <p:cNvSpPr/>
          <p:nvPr/>
        </p:nvSpPr>
        <p:spPr>
          <a:xfrm>
            <a:off x="7382453" y="501245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B4526-3725-A946-901E-3AA98CCF32F1}"/>
              </a:ext>
            </a:extLst>
          </p:cNvPr>
          <p:cNvSpPr/>
          <p:nvPr/>
        </p:nvSpPr>
        <p:spPr>
          <a:xfrm>
            <a:off x="4087865" y="501245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967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D7E3-0CF8-A74D-B88B-625E4A4C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2CAC-8EF5-AA4D-85D0-B3E783FF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model sequences, we need to:</a:t>
            </a:r>
          </a:p>
          <a:p>
            <a:pPr lvl="1"/>
            <a:r>
              <a:rPr lang="en-US" dirty="0"/>
              <a:t>Handle </a:t>
            </a:r>
            <a:r>
              <a:rPr lang="en-US" b="1" dirty="0"/>
              <a:t>variable-length</a:t>
            </a:r>
            <a:r>
              <a:rPr lang="en-US" dirty="0"/>
              <a:t> sequences </a:t>
            </a:r>
          </a:p>
          <a:p>
            <a:pPr lvl="1"/>
            <a:r>
              <a:rPr lang="en-US" dirty="0"/>
              <a:t>Track </a:t>
            </a:r>
            <a:r>
              <a:rPr lang="en-US" b="1" dirty="0"/>
              <a:t>long-term</a:t>
            </a:r>
            <a:r>
              <a:rPr lang="en-US" dirty="0"/>
              <a:t> dependencies </a:t>
            </a:r>
          </a:p>
          <a:p>
            <a:pPr lvl="1"/>
            <a:r>
              <a:rPr lang="en-US" dirty="0"/>
              <a:t>Maintain information about </a:t>
            </a:r>
            <a:r>
              <a:rPr lang="en-US" b="1" dirty="0"/>
              <a:t>order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Share parameters</a:t>
            </a:r>
            <a:r>
              <a:rPr lang="en-US" dirty="0"/>
              <a:t> across the sequence 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Recurrent Neural Networks (RNNs)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F47C4-2A90-814D-ACF6-25B3FE44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E8043-56BD-2344-9D01-51B12ADE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35" y="2004545"/>
            <a:ext cx="2189929" cy="32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Feed-Forward Neural Network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62"/>
          <a:stretch/>
        </p:blipFill>
        <p:spPr>
          <a:xfrm>
            <a:off x="1160928" y="1825625"/>
            <a:ext cx="1372952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659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03"/>
          <a:stretch/>
        </p:blipFill>
        <p:spPr>
          <a:xfrm>
            <a:off x="1160928" y="1825625"/>
            <a:ext cx="5052585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4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43B3-2032-B148-AFBA-BD6E00D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FB2D-DC3B-C34B-9CC6-98852FC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38DA-0BA9-CD45-9F6F-A97E108E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8" y="1825625"/>
            <a:ext cx="8202706" cy="33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CD073-A520-3E45-AAD0-FE73A8A541DF}"/>
              </a:ext>
            </a:extLst>
          </p:cNvPr>
          <p:cNvSpPr txBox="1"/>
          <p:nvPr/>
        </p:nvSpPr>
        <p:spPr>
          <a:xfrm>
            <a:off x="570682" y="5352366"/>
            <a:ext cx="253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97196-8FAE-CA43-9190-59A1985D0459}"/>
              </a:ext>
            </a:extLst>
          </p:cNvPr>
          <p:cNvSpPr txBox="1"/>
          <p:nvPr/>
        </p:nvSpPr>
        <p:spPr>
          <a:xfrm>
            <a:off x="3402087" y="5352366"/>
            <a:ext cx="24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One</a:t>
            </a:r>
          </a:p>
          <a:p>
            <a:pPr algn="ctr"/>
            <a:r>
              <a:rPr lang="en-US" dirty="0"/>
              <a:t>Sentiment Classification</a:t>
            </a:r>
            <a:endParaRPr 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90372-28FB-BA40-A28C-3DB0D6F50013}"/>
              </a:ext>
            </a:extLst>
          </p:cNvPr>
          <p:cNvSpPr txBox="1"/>
          <p:nvPr/>
        </p:nvSpPr>
        <p:spPr>
          <a:xfrm>
            <a:off x="7009305" y="5352365"/>
            <a:ext cx="185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to Many</a:t>
            </a:r>
          </a:p>
          <a:p>
            <a:pPr algn="ctr"/>
            <a:r>
              <a:rPr lang="en-US" dirty="0"/>
              <a:t>Music Generation</a:t>
            </a:r>
            <a:endParaRPr lang="en-US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8A480-6E0E-C843-A4CF-C57CDCF9B21B}"/>
              </a:ext>
            </a:extLst>
          </p:cNvPr>
          <p:cNvSpPr/>
          <p:nvPr/>
        </p:nvSpPr>
        <p:spPr>
          <a:xfrm>
            <a:off x="9554162" y="3059862"/>
            <a:ext cx="1965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GillSans" panose="020B0502020104020203" pitchFamily="34" charset="-79"/>
              </a:rPr>
              <a:t>... and many other architectures and applications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186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3B43-D85E-0D49-BAB5-59119D28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3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B92CF7D-43B0-354F-AC62-284B26469AC6}"/>
              </a:ext>
            </a:extLst>
          </p:cNvPr>
          <p:cNvSpPr/>
          <p:nvPr/>
        </p:nvSpPr>
        <p:spPr>
          <a:xfrm>
            <a:off x="8382000" y="3429000"/>
            <a:ext cx="1335741" cy="829235"/>
          </a:xfrm>
          <a:prstGeom prst="rect">
            <a:avLst/>
          </a:prstGeom>
          <a:solidFill>
            <a:srgbClr val="C5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4A8FA-0097-4A4A-9B00-82D5C941A654}"/>
              </a:ext>
            </a:extLst>
          </p:cNvPr>
          <p:cNvSpPr/>
          <p:nvPr/>
        </p:nvSpPr>
        <p:spPr>
          <a:xfrm>
            <a:off x="9995647" y="3818965"/>
            <a:ext cx="439271" cy="50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0594A-6B46-0F46-8BB5-DDAE809AC141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3414A-E47E-AC4B-86DE-F1A4E30BA3EB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2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CC6D-570C-774D-A511-900128D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Recurrent Neural Network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Apply a recurrence relation at every time step to process a sequence: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cs typeface="GillSans" panose="020B0502020104020203" pitchFamily="34" charset="-79"/>
                  </a:rPr>
                  <a:t>Note: the same function and set of parameters are used at every time step </a:t>
                </a:r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AA3B43-D85E-0D49-BAB5-59119D28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793" t="-2326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29C1-120C-064B-83C4-EF5812D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CDEF7-6C87-8545-B162-2EF830A19EE2}"/>
              </a:ext>
            </a:extLst>
          </p:cNvPr>
          <p:cNvSpPr/>
          <p:nvPr/>
        </p:nvSpPr>
        <p:spPr>
          <a:xfrm>
            <a:off x="2617694" y="3563472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D57BC-C4EE-6941-8870-571A7B72CE8D}"/>
              </a:ext>
            </a:extLst>
          </p:cNvPr>
          <p:cNvSpPr/>
          <p:nvPr/>
        </p:nvSpPr>
        <p:spPr>
          <a:xfrm>
            <a:off x="3498476" y="3563472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23AB3-606A-0948-A15D-1A702BE99F65}"/>
              </a:ext>
            </a:extLst>
          </p:cNvPr>
          <p:cNvSpPr/>
          <p:nvPr/>
        </p:nvSpPr>
        <p:spPr>
          <a:xfrm>
            <a:off x="4009465" y="3563472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537FC-F612-A346-A9E5-7BF651807598}"/>
              </a:ext>
            </a:extLst>
          </p:cNvPr>
          <p:cNvSpPr/>
          <p:nvPr/>
        </p:nvSpPr>
        <p:spPr>
          <a:xfrm>
            <a:off x="4807324" y="3563472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38E84-8B84-DE4C-839B-05CFC704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435F9-9CF7-604C-BF19-DB85B835976B}"/>
              </a:ext>
            </a:extLst>
          </p:cNvPr>
          <p:cNvSpPr txBox="1"/>
          <p:nvPr/>
        </p:nvSpPr>
        <p:spPr>
          <a:xfrm>
            <a:off x="2367621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/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70666-F670-8C40-A016-87362628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73" y="4222551"/>
                <a:ext cx="1595717" cy="923330"/>
              </a:xfrm>
              <a:prstGeom prst="rect">
                <a:avLst/>
              </a:prstGeom>
              <a:blipFill>
                <a:blip r:embed="rId4"/>
                <a:stretch>
                  <a:fillRect l="-1587" t="-2703" r="-476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635F385-339C-9C4E-AF68-CA79BD8E814D}"/>
              </a:ext>
            </a:extLst>
          </p:cNvPr>
          <p:cNvSpPr txBox="1"/>
          <p:nvPr/>
        </p:nvSpPr>
        <p:spPr>
          <a:xfrm>
            <a:off x="3824386" y="3126672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E8FA7-C781-1848-A4BD-99813623AF47}"/>
              </a:ext>
            </a:extLst>
          </p:cNvPr>
          <p:cNvSpPr txBox="1"/>
          <p:nvPr/>
        </p:nvSpPr>
        <p:spPr>
          <a:xfrm>
            <a:off x="4460880" y="4222726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B49727-1E77-BB47-9A5D-5B75624DCF51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AE94C-755E-8E4E-A5B2-5E39F78E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5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04846AF-8A0A-1645-9E1B-96348B99D980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A3B43-B34D-874A-B128-B98BDC4E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3AF7FCE-6028-5243-B89C-D69EC65841B2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00C1B-5A48-8A4A-968B-125DF826103A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20CFB-DA86-4840-8B3B-5A1962C3A02C}"/>
              </a:ext>
            </a:extLst>
          </p:cNvPr>
          <p:cNvSpPr txBox="1"/>
          <p:nvPr/>
        </p:nvSpPr>
        <p:spPr>
          <a:xfrm>
            <a:off x="0" y="6550223"/>
            <a:ext cx="5674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https://r2rt.com/non-zero-initial-states-for-recurrent-neural-</a:t>
            </a:r>
            <a:r>
              <a:rPr lang="en-US" sz="1400" dirty="0" err="1"/>
              <a:t>networks.html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382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048-AED8-F34A-BE65-8DFFC112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State Update and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</p:spPr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Update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Compute output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C69139-F51C-C144-AA1A-FC9E509E3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9424" cy="4351338"/>
              </a:xfrm>
              <a:blipFill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73ED-3F3C-3346-8CAD-091CF50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19B9-2827-4B47-950F-3ACED8AE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4" y="1825625"/>
            <a:ext cx="2650794" cy="37683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B2067AC-7417-0348-8692-47890C20A0D2}"/>
              </a:ext>
            </a:extLst>
          </p:cNvPr>
          <p:cNvSpPr/>
          <p:nvPr/>
        </p:nvSpPr>
        <p:spPr>
          <a:xfrm>
            <a:off x="8863792" y="2088776"/>
            <a:ext cx="473527" cy="466165"/>
          </a:xfrm>
          <a:prstGeom prst="ellipse">
            <a:avLst/>
          </a:prstGeom>
          <a:solidFill>
            <a:srgbClr val="DF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/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65B8EB-22D3-F942-ADF9-7343B7012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713" y="2022850"/>
                <a:ext cx="469616" cy="461665"/>
              </a:xfrm>
              <a:prstGeom prst="rect">
                <a:avLst/>
              </a:prstGeom>
              <a:blipFill>
                <a:blip r:embed="rId4"/>
                <a:stretch>
                  <a:fillRect l="-2632" t="-2703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07C7D50-11D4-EA4C-A802-5DEF1123C5D4}"/>
              </a:ext>
            </a:extLst>
          </p:cNvPr>
          <p:cNvSpPr/>
          <p:nvPr/>
        </p:nvSpPr>
        <p:spPr>
          <a:xfrm>
            <a:off x="8872757" y="4936747"/>
            <a:ext cx="473527" cy="466165"/>
          </a:xfrm>
          <a:prstGeom prst="ellipse">
            <a:avLst/>
          </a:prstGeom>
          <a:solidFill>
            <a:srgbClr val="BD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/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B8EBDE-A9FE-0844-9377-A3954A881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24" y="4855518"/>
                <a:ext cx="532262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1CF8BC-CD9B-AB40-B1FA-F2FB12E46940}"/>
              </a:ext>
            </a:extLst>
          </p:cNvPr>
          <p:cNvSpPr txBox="1"/>
          <p:nvPr/>
        </p:nvSpPr>
        <p:spPr>
          <a:xfrm>
            <a:off x="9479984" y="4898695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25A0-C347-B944-BDE0-5C2EF02A01F1}"/>
              </a:ext>
            </a:extLst>
          </p:cNvPr>
          <p:cNvSpPr txBox="1"/>
          <p:nvPr/>
        </p:nvSpPr>
        <p:spPr>
          <a:xfrm>
            <a:off x="9479984" y="2062212"/>
            <a:ext cx="14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A8E5E-705A-2441-B510-4CC99CDA5ACB}"/>
              </a:ext>
            </a:extLst>
          </p:cNvPr>
          <p:cNvSpPr/>
          <p:nvPr/>
        </p:nvSpPr>
        <p:spPr>
          <a:xfrm>
            <a:off x="2635624" y="2138079"/>
            <a:ext cx="510989" cy="6051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2B7CE-3328-E749-AA08-F03F62B05AD2}"/>
              </a:ext>
            </a:extLst>
          </p:cNvPr>
          <p:cNvSpPr/>
          <p:nvPr/>
        </p:nvSpPr>
        <p:spPr>
          <a:xfrm>
            <a:off x="3498476" y="2138079"/>
            <a:ext cx="411480" cy="605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BD3D7D-B6C0-D747-BFC0-10C2EFD6DFAE}"/>
              </a:ext>
            </a:extLst>
          </p:cNvPr>
          <p:cNvSpPr/>
          <p:nvPr/>
        </p:nvSpPr>
        <p:spPr>
          <a:xfrm>
            <a:off x="4045325" y="2138079"/>
            <a:ext cx="661147" cy="60511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73ECD-BEA3-CE46-BB93-EBB689EA6C2D}"/>
              </a:ext>
            </a:extLst>
          </p:cNvPr>
          <p:cNvSpPr/>
          <p:nvPr/>
        </p:nvSpPr>
        <p:spPr>
          <a:xfrm>
            <a:off x="4825254" y="2138079"/>
            <a:ext cx="338417" cy="605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08C-F5C2-F24F-BEFF-2E81AC2AEB74}"/>
              </a:ext>
            </a:extLst>
          </p:cNvPr>
          <p:cNvSpPr txBox="1"/>
          <p:nvPr/>
        </p:nvSpPr>
        <p:spPr>
          <a:xfrm>
            <a:off x="2385551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/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9D7447-DBB1-014E-8180-E212B03F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03" y="2797158"/>
                <a:ext cx="1595717" cy="923330"/>
              </a:xfrm>
              <a:prstGeom prst="rect">
                <a:avLst/>
              </a:prstGeom>
              <a:blipFill>
                <a:blip r:embed="rId6"/>
                <a:stretch>
                  <a:fillRect l="-787" t="-4110" r="-3937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F4626D1-C2BD-9248-9A1E-3C4B38330F6F}"/>
              </a:ext>
            </a:extLst>
          </p:cNvPr>
          <p:cNvSpPr txBox="1"/>
          <p:nvPr/>
        </p:nvSpPr>
        <p:spPr>
          <a:xfrm>
            <a:off x="3860246" y="1701279"/>
            <a:ext cx="103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old state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C5CA1-7324-224D-8A2B-50FE0BEB2650}"/>
              </a:ext>
            </a:extLst>
          </p:cNvPr>
          <p:cNvSpPr txBox="1"/>
          <p:nvPr/>
        </p:nvSpPr>
        <p:spPr>
          <a:xfrm>
            <a:off x="4478810" y="2797333"/>
            <a:ext cx="103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current input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26A17D-7C2A-6E4C-A3E7-2C494744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56" y="4762208"/>
            <a:ext cx="3018183" cy="16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0"/>
          <a:stretch/>
        </p:blipFill>
        <p:spPr>
          <a:xfrm>
            <a:off x="927847" y="2505171"/>
            <a:ext cx="1931894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mask image">
            <a:extLst>
              <a:ext uri="{FF2B5EF4-FFF2-40B4-BE49-F238E27FC236}">
                <a16:creationId xmlns:a16="http://schemas.microsoft.com/office/drawing/2014/main" id="{797BE184-47D2-754C-9E8F-32796D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52" y="1690688"/>
            <a:ext cx="2868554" cy="19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EBAB4-CE73-3543-88BC-273FCC92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F09B-7086-864B-8673-D457D43F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0030" cy="4351338"/>
          </a:xfrm>
        </p:spPr>
        <p:txBody>
          <a:bodyPr/>
          <a:lstStyle/>
          <a:p>
            <a:r>
              <a:rPr lang="en-US" dirty="0"/>
              <a:t>Sequences are everywhere</a:t>
            </a:r>
          </a:p>
          <a:p>
            <a:pPr lvl="1"/>
            <a:r>
              <a:rPr lang="en-US" dirty="0"/>
              <a:t>Natural language</a:t>
            </a:r>
          </a:p>
          <a:p>
            <a:pPr lvl="2"/>
            <a:r>
              <a:rPr lang="en-US" dirty="0"/>
              <a:t>“This morning I took my cat for a walk”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Audio and video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 observations (e.g., air quality, traffic, noise)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4C360-855F-3B45-AAEE-406D0B1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86618-C97A-D04F-B8BC-C0D158D76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t="67762" r="25394" b="2451"/>
          <a:stretch/>
        </p:blipFill>
        <p:spPr>
          <a:xfrm>
            <a:off x="1841507" y="4887760"/>
            <a:ext cx="4435337" cy="1313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3E68-EAA5-C444-8A3E-7AF60257F711}"/>
              </a:ext>
            </a:extLst>
          </p:cNvPr>
          <p:cNvSpPr txBox="1"/>
          <p:nvPr/>
        </p:nvSpPr>
        <p:spPr>
          <a:xfrm>
            <a:off x="1689927" y="6011895"/>
            <a:ext cx="253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9E27-98CD-8A4E-A4A9-36DE8BD2C150}"/>
              </a:ext>
            </a:extLst>
          </p:cNvPr>
          <p:cNvSpPr txBox="1"/>
          <p:nvPr/>
        </p:nvSpPr>
        <p:spPr>
          <a:xfrm>
            <a:off x="1620999" y="5670459"/>
            <a:ext cx="322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EF684-93E5-8D46-A7E7-90374D20B548}"/>
              </a:ext>
            </a:extLst>
          </p:cNvPr>
          <p:cNvSpPr txBox="1"/>
          <p:nvPr/>
        </p:nvSpPr>
        <p:spPr>
          <a:xfrm>
            <a:off x="1554821" y="532901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31A1A-28FC-174F-B8AA-40F0274B9272}"/>
              </a:ext>
            </a:extLst>
          </p:cNvPr>
          <p:cNvSpPr txBox="1"/>
          <p:nvPr/>
        </p:nvSpPr>
        <p:spPr>
          <a:xfrm>
            <a:off x="1554821" y="4987579"/>
            <a:ext cx="388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E1A9C-CE4E-2845-9FBD-04463085B839}"/>
              </a:ext>
            </a:extLst>
          </p:cNvPr>
          <p:cNvSpPr txBox="1"/>
          <p:nvPr/>
        </p:nvSpPr>
        <p:spPr>
          <a:xfrm>
            <a:off x="2223178" y="6139628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7E459-E194-7949-8F91-B2853C228CCF}"/>
              </a:ext>
            </a:extLst>
          </p:cNvPr>
          <p:cNvSpPr txBox="1"/>
          <p:nvPr/>
        </p:nvSpPr>
        <p:spPr>
          <a:xfrm>
            <a:off x="3382471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4AAF1-3564-1441-8676-0633AC8B09E6}"/>
              </a:ext>
            </a:extLst>
          </p:cNvPr>
          <p:cNvSpPr txBox="1"/>
          <p:nvPr/>
        </p:nvSpPr>
        <p:spPr>
          <a:xfrm>
            <a:off x="4541764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CB462-7F41-354A-BDFD-603FDEAE6052}"/>
              </a:ext>
            </a:extLst>
          </p:cNvPr>
          <p:cNvSpPr txBox="1"/>
          <p:nvPr/>
        </p:nvSpPr>
        <p:spPr>
          <a:xfrm>
            <a:off x="5701056" y="6139627"/>
            <a:ext cx="56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Aug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BE93C5-4736-D04D-895F-9B2EB880C004}"/>
              </a:ext>
            </a:extLst>
          </p:cNvPr>
          <p:cNvSpPr txBox="1"/>
          <p:nvPr/>
        </p:nvSpPr>
        <p:spPr>
          <a:xfrm rot="16200000">
            <a:off x="899496" y="5441221"/>
            <a:ext cx="110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PM</a:t>
            </a:r>
            <a:r>
              <a:rPr lang="en-US" sz="1400" baseline="-25000" dirty="0"/>
              <a:t>2.5</a:t>
            </a:r>
            <a:r>
              <a:rPr lang="en-US" sz="1400" dirty="0"/>
              <a:t> values</a:t>
            </a:r>
            <a:endParaRPr lang="en-US" sz="14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78EF-7F99-634F-A252-7AD74322AC64}"/>
              </a:ext>
            </a:extLst>
          </p:cNvPr>
          <p:cNvSpPr txBox="1"/>
          <p:nvPr/>
        </p:nvSpPr>
        <p:spPr>
          <a:xfrm>
            <a:off x="4226381" y="6353547"/>
            <a:ext cx="1005840" cy="2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E11E27-A0F9-5940-866A-A66A3A25A41A}"/>
              </a:ext>
            </a:extLst>
          </p:cNvPr>
          <p:cNvSpPr txBox="1"/>
          <p:nvPr/>
        </p:nvSpPr>
        <p:spPr>
          <a:xfrm>
            <a:off x="8320001" y="3505748"/>
            <a:ext cx="314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Mask from </a:t>
            </a:r>
            <a:r>
              <a:rPr lang="en-US" dirty="0">
                <a:hlinkClick r:id="rId4"/>
              </a:rPr>
              <a:t>Weather4cast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756AAE-8BB9-8647-91ED-569DCB86C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14"/>
          <a:stretch/>
        </p:blipFill>
        <p:spPr bwMode="auto">
          <a:xfrm>
            <a:off x="9061034" y="4200095"/>
            <a:ext cx="1581954" cy="145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FAAC8-4674-9946-BBB8-331B8380D72E}"/>
              </a:ext>
            </a:extLst>
          </p:cNvPr>
          <p:cNvSpPr txBox="1"/>
          <p:nvPr/>
        </p:nvSpPr>
        <p:spPr>
          <a:xfrm>
            <a:off x="9070098" y="5792082"/>
            <a:ext cx="15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Moving MNIST</a:t>
            </a:r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0A7F3082-4183-8B4C-B1B6-B7D0CBECF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93" y="1801757"/>
            <a:ext cx="1861214" cy="2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3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50"/>
          <a:stretch/>
        </p:blipFill>
        <p:spPr>
          <a:xfrm>
            <a:off x="927846" y="2505171"/>
            <a:ext cx="429491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93"/>
          <a:stretch/>
        </p:blipFill>
        <p:spPr>
          <a:xfrm>
            <a:off x="927847" y="2505171"/>
            <a:ext cx="6109561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GillSans" panose="020B0502020104020203" pitchFamily="34" charset="-79"/>
              </a:rPr>
              <a:t>Represent as computational graph unrolled across time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8A42-632E-5A4C-90F4-EE5D727A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65"/>
          <a:stretch/>
        </p:blipFill>
        <p:spPr>
          <a:xfrm>
            <a:off x="927847" y="2505171"/>
            <a:ext cx="10425953" cy="3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693F3DD-2D3F-8D47-9F01-B65C06D6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4" y="2513963"/>
            <a:ext cx="10425953" cy="295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0EB-F767-1244-8745-DB4DCCA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0FC-21A6-5D4E-8776-26C3C1F6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Re-use the same weight matrices at every time step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4767-B417-3241-804C-146BC5E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FDE88-34D0-ED40-8322-B65918BE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8" y="3369870"/>
            <a:ext cx="7968484" cy="28546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73DB78-BCBC-434B-A5B0-C0FBD0F2DF99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73F4-D8C7-DC49-9FE5-4C114E04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ground truth)</a:t>
                </a:r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C8432-D8D9-704A-8E02-2F2BB60B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37605-0549-E648-8D3B-3B1BBD03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C6232-DB16-6548-8162-D4B2567F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1E219-C6ED-5249-8C21-EE718B6DE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27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26AF-5F36-6249-830B-40E64DB6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Computational Graph Across Time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A6EF-7402-8E46-839F-8634202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8025CE-E3FB-824B-81AE-3835D2333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Total 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136FD7-FF96-F042-8298-8ED91CF366A4}"/>
              </a:ext>
            </a:extLst>
          </p:cNvPr>
          <p:cNvSpPr/>
          <p:nvPr/>
        </p:nvSpPr>
        <p:spPr>
          <a:xfrm>
            <a:off x="9375531" y="3513560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/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D9101D-67FA-7F43-83E7-0500DC1CD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79763"/>
                <a:ext cx="4487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B131E-8404-E64E-B31A-9412D79F57C9}"/>
              </a:ext>
            </a:extLst>
          </p:cNvPr>
          <p:cNvGrpSpPr/>
          <p:nvPr/>
        </p:nvGrpSpPr>
        <p:grpSpPr>
          <a:xfrm>
            <a:off x="2271069" y="2716963"/>
            <a:ext cx="7791589" cy="3442416"/>
            <a:chOff x="2271069" y="2716963"/>
            <a:chExt cx="7791589" cy="3442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97686D-6BDE-E74A-8E4A-F9F6F697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69" y="2716963"/>
              <a:ext cx="7791589" cy="34424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B449F5-807B-B148-B1F3-C3F902202AA3}"/>
                </a:ext>
              </a:extLst>
            </p:cNvPr>
            <p:cNvSpPr/>
            <p:nvPr/>
          </p:nvSpPr>
          <p:spPr>
            <a:xfrm>
              <a:off x="2391508" y="2716963"/>
              <a:ext cx="1670538" cy="567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12AAEC-CC62-DC4F-B610-C9D9BC66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84" y="3284960"/>
            <a:ext cx="2409091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/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939CA3-AD31-6743-BE56-3896AFCAD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9" y="1479720"/>
                <a:ext cx="1564531" cy="1130759"/>
              </a:xfrm>
              <a:prstGeom prst="rect">
                <a:avLst/>
              </a:prstGeom>
              <a:blipFill>
                <a:blip r:embed="rId5"/>
                <a:stretch>
                  <a:fillRect l="-30645" t="-102222" r="-2016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B990E46-33C5-AC46-8442-ACFA7DC15E1C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D60C4D-C51B-894C-80F4-E4F52DBAD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44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1A36CB-F068-5B4B-91A8-94B4E107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4" y="2696129"/>
            <a:ext cx="7901354" cy="3489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871FD0-D9CA-924B-9F1C-EAE21D36FB18}"/>
              </a:ext>
            </a:extLst>
          </p:cNvPr>
          <p:cNvSpPr/>
          <p:nvPr/>
        </p:nvSpPr>
        <p:spPr>
          <a:xfrm>
            <a:off x="2271069" y="2837424"/>
            <a:ext cx="1670538" cy="567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2B15D-6B72-9F42-8CB1-674D5AC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backpropagation, we need to compute the gradients w.r.t.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F6D53-0EA7-9047-A8DB-C9FA5CEF9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AE1D8-7C29-B348-925B-2D823B2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A27D6-7F44-3F4A-ADEB-F618235F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15" y="3131839"/>
            <a:ext cx="2499360" cy="76344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E307E1-3DA3-1F4E-BE89-7CF17A65200A}"/>
              </a:ext>
            </a:extLst>
          </p:cNvPr>
          <p:cNvSpPr/>
          <p:nvPr/>
        </p:nvSpPr>
        <p:spPr>
          <a:xfrm>
            <a:off x="9375531" y="3522352"/>
            <a:ext cx="298939" cy="301737"/>
          </a:xfrm>
          <a:prstGeom prst="ellipse">
            <a:avLst/>
          </a:prstGeom>
          <a:solidFill>
            <a:srgbClr val="FAC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/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1D1A3-7FED-F440-BB59-C9C2B4A9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3" y="3488555"/>
                <a:ext cx="448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5723770" y="5490761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39253" y="4585103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CB371E-4EA8-A74C-9443-750A03FEC989}"/>
                  </a:ext>
                </a:extLst>
              </p:cNvPr>
              <p:cNvSpPr/>
              <p:nvPr/>
            </p:nvSpPr>
            <p:spPr>
              <a:xfrm>
                <a:off x="6445147" y="4869771"/>
                <a:ext cx="366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CB371E-4EA8-A74C-9443-750A03FEC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47" y="4869771"/>
                <a:ext cx="366446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/>
              <p:nvPr/>
            </p:nvSpPr>
            <p:spPr>
              <a:xfrm>
                <a:off x="1879282" y="4341120"/>
                <a:ext cx="4565865" cy="2140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/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h𝑦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C3CF5C-3E17-444B-9510-B7D87EEAD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82" y="4341120"/>
                <a:ext cx="4565865" cy="2140779"/>
              </a:xfrm>
              <a:prstGeom prst="rect">
                <a:avLst/>
              </a:prstGeom>
              <a:blipFill>
                <a:blip r:embed="rId5"/>
                <a:stretch>
                  <a:fillRect l="-2770" t="-65294" b="-9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D4DBBB-BF9C-3C46-869F-65373819EFEA}"/>
                  </a:ext>
                </a:extLst>
              </p:cNvPr>
              <p:cNvSpPr/>
              <p:nvPr/>
            </p:nvSpPr>
            <p:spPr>
              <a:xfrm>
                <a:off x="6550278" y="5610894"/>
                <a:ext cx="5340244" cy="666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D4DBBB-BF9C-3C46-869F-65373819E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78" y="5610894"/>
                <a:ext cx="5340244" cy="666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3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Through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Computing the gradient involves </a:t>
                </a:r>
                <a:r>
                  <a:rPr lang="en-US" sz="2400" b="1" dirty="0"/>
                  <a:t>many multiplications </a:t>
                </a:r>
                <a:r>
                  <a:rPr lang="en-US" sz="2400" dirty="0"/>
                  <a:t>(and repeated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DD206-8C14-5B4D-ADD3-E80F9BC2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/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7648A-DD29-5D49-A431-79D86E13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35" y="4222870"/>
                <a:ext cx="5128070" cy="1124539"/>
              </a:xfrm>
              <a:prstGeom prst="rect">
                <a:avLst/>
              </a:prstGeom>
              <a:blipFill>
                <a:blip r:embed="rId4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E2E5721-7779-4944-890E-5C36F7A0FF52}"/>
              </a:ext>
            </a:extLst>
          </p:cNvPr>
          <p:cNvSpPr/>
          <p:nvPr/>
        </p:nvSpPr>
        <p:spPr>
          <a:xfrm>
            <a:off x="6667520" y="4344408"/>
            <a:ext cx="582706" cy="887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/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257DB3-DD92-B542-B14B-FBF139D8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917" y="5464297"/>
                <a:ext cx="2640723" cy="1126142"/>
              </a:xfrm>
              <a:prstGeom prst="rect">
                <a:avLst/>
              </a:prstGeom>
              <a:blipFill>
                <a:blip r:embed="rId5"/>
                <a:stretch>
                  <a:fillRect l="-957"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EBA11E-C271-3D4C-9F90-AD608FDCC412}"/>
              </a:ext>
            </a:extLst>
          </p:cNvPr>
          <p:cNvSpPr txBox="1"/>
          <p:nvPr/>
        </p:nvSpPr>
        <p:spPr>
          <a:xfrm>
            <a:off x="1520792" y="4555108"/>
            <a:ext cx="18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example,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F6031-701F-C64C-B1B8-124A575774C9}"/>
              </a:ext>
            </a:extLst>
          </p:cNvPr>
          <p:cNvSpPr/>
          <p:nvPr/>
        </p:nvSpPr>
        <p:spPr>
          <a:xfrm>
            <a:off x="0" y="6579570"/>
            <a:ext cx="455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chapter_recurrent</a:t>
            </a:r>
            <a:r>
              <a:rPr lang="en-US" sz="1400" dirty="0"/>
              <a:t>-neural-networks/</a:t>
            </a:r>
            <a:r>
              <a:rPr lang="en-US" sz="1400" dirty="0" err="1"/>
              <a:t>bptt.html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39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Exploding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25474" y="3969227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48047" y="3969227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34084" y="4256166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Trick :</a:t>
            </a:r>
            <a:r>
              <a:rPr lang="zh-CN" altLang="en-US" sz="2400" dirty="0"/>
              <a:t> </a:t>
            </a:r>
            <a:r>
              <a:rPr lang="en-US" sz="2400" dirty="0"/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56658" y="4071501"/>
            <a:ext cx="3783330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Vanishing gradients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Activation functions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2: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Weight initialization </a:t>
            </a:r>
          </a:p>
          <a:p>
            <a:r>
              <a:rPr lang="en-US" altLang="zh-CN" sz="2400" dirty="0">
                <a:solidFill>
                  <a:schemeClr val="bg2"/>
                </a:solidFill>
              </a:rPr>
              <a:t>Trick 3: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57259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605108-4BE3-F84A-A7A5-25018C888E82}"/>
              </a:ext>
            </a:extLst>
          </p:cNvPr>
          <p:cNvSpPr/>
          <p:nvPr/>
        </p:nvSpPr>
        <p:spPr>
          <a:xfrm>
            <a:off x="6265622" y="2315832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6526D0-9737-1343-A8A2-03BA0BA00537}"/>
              </a:ext>
            </a:extLst>
          </p:cNvPr>
          <p:cNvSpPr/>
          <p:nvPr/>
        </p:nvSpPr>
        <p:spPr>
          <a:xfrm>
            <a:off x="2338511" y="2315832"/>
            <a:ext cx="3927111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F7712-10A4-1241-BB71-70CF445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6D8F-4275-4D45-9C66-65341BD9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modeling is the task of predicting what comes next</a:t>
            </a:r>
          </a:p>
          <a:p>
            <a:pPr lvl="1"/>
            <a:r>
              <a:rPr lang="en-US" dirty="0"/>
              <a:t>E.g., “This morning I took my cat for a walk 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E.g., given historical air quality, forecast air quality in next couple of hours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E8A8-6D7A-7B46-8591-ECAADEF1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F7E1B3-9936-3943-ACCF-A08898FF270F}"/>
              </a:ext>
            </a:extLst>
          </p:cNvPr>
          <p:cNvGrpSpPr/>
          <p:nvPr/>
        </p:nvGrpSpPr>
        <p:grpSpPr>
          <a:xfrm>
            <a:off x="2898872" y="4102897"/>
            <a:ext cx="6733500" cy="1992567"/>
            <a:chOff x="2818613" y="4102897"/>
            <a:chExt cx="6733500" cy="199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D3BBB-1800-914C-B89E-C4F92FB1E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847" t="64017" r="1452" b="6453"/>
            <a:stretch/>
          </p:blipFill>
          <p:spPr>
            <a:xfrm>
              <a:off x="7812361" y="4382725"/>
              <a:ext cx="1739752" cy="13549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FEA0CA-FAEE-4F43-B96E-5606F36BE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76" t="67762" r="25394" b="2451"/>
            <a:stretch/>
          </p:blipFill>
          <p:spPr>
            <a:xfrm>
              <a:off x="3361961" y="4424621"/>
              <a:ext cx="4435337" cy="13130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A3BF2F-3955-F04C-B8D4-17728E661E5F}"/>
                </a:ext>
              </a:extLst>
            </p:cNvPr>
            <p:cNvSpPr txBox="1"/>
            <p:nvPr/>
          </p:nvSpPr>
          <p:spPr>
            <a:xfrm>
              <a:off x="3210381" y="5548756"/>
              <a:ext cx="2535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478DA-1A93-6241-8A0F-71D48DCC89E7}"/>
                </a:ext>
              </a:extLst>
            </p:cNvPr>
            <p:cNvSpPr txBox="1"/>
            <p:nvPr/>
          </p:nvSpPr>
          <p:spPr>
            <a:xfrm>
              <a:off x="3141453" y="5207320"/>
              <a:ext cx="322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47EE15-E1CA-F046-9917-A092BF9FABAA}"/>
                </a:ext>
              </a:extLst>
            </p:cNvPr>
            <p:cNvSpPr txBox="1"/>
            <p:nvPr/>
          </p:nvSpPr>
          <p:spPr>
            <a:xfrm>
              <a:off x="3075275" y="486588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5B445-22EA-8A4B-A3FA-C8E65AD1AB86}"/>
                </a:ext>
              </a:extLst>
            </p:cNvPr>
            <p:cNvSpPr txBox="1"/>
            <p:nvPr/>
          </p:nvSpPr>
          <p:spPr>
            <a:xfrm>
              <a:off x="3075275" y="4524440"/>
              <a:ext cx="3887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150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31C9C8-86E3-EC47-9B5B-12AACDF6370B}"/>
                </a:ext>
              </a:extLst>
            </p:cNvPr>
            <p:cNvSpPr txBox="1"/>
            <p:nvPr/>
          </p:nvSpPr>
          <p:spPr>
            <a:xfrm>
              <a:off x="3743632" y="5676489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15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C10751-3E60-3048-A24E-26562F565CB3}"/>
                </a:ext>
              </a:extLst>
            </p:cNvPr>
            <p:cNvSpPr txBox="1"/>
            <p:nvPr/>
          </p:nvSpPr>
          <p:spPr>
            <a:xfrm>
              <a:off x="4902925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F1A622-2487-3246-A5BF-FF06C686A4D8}"/>
                </a:ext>
              </a:extLst>
            </p:cNvPr>
            <p:cNvSpPr txBox="1"/>
            <p:nvPr/>
          </p:nvSpPr>
          <p:spPr>
            <a:xfrm>
              <a:off x="6062218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82B321-4C54-D64D-AC36-6DB85F65A0CE}"/>
                </a:ext>
              </a:extLst>
            </p:cNvPr>
            <p:cNvSpPr txBox="1"/>
            <p:nvPr/>
          </p:nvSpPr>
          <p:spPr>
            <a:xfrm>
              <a:off x="7221510" y="5676488"/>
              <a:ext cx="5642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Aug 30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4ED508-A7B0-6147-A214-4978FF2AE562}"/>
                </a:ext>
              </a:extLst>
            </p:cNvPr>
            <p:cNvSpPr txBox="1"/>
            <p:nvPr/>
          </p:nvSpPr>
          <p:spPr>
            <a:xfrm rot="16200000">
              <a:off x="2419950" y="4978082"/>
              <a:ext cx="1105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PM</a:t>
              </a:r>
              <a:r>
                <a:rPr lang="en-US" sz="1400" baseline="-25000" dirty="0"/>
                <a:t>2.5</a:t>
              </a:r>
              <a:r>
                <a:rPr lang="en-US" sz="1400" dirty="0"/>
                <a:t> values</a:t>
              </a:r>
              <a:endParaRPr lang="en-US" sz="1400" baseline="30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1EFB4-91FE-E94F-A0E6-514E4F96169A}"/>
                </a:ext>
              </a:extLst>
            </p:cNvPr>
            <p:cNvSpPr/>
            <p:nvPr/>
          </p:nvSpPr>
          <p:spPr>
            <a:xfrm>
              <a:off x="7812361" y="4102897"/>
              <a:ext cx="1596477" cy="16766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6C6B2-E79E-044A-9562-BBC00446E3A8}"/>
                </a:ext>
              </a:extLst>
            </p:cNvPr>
            <p:cNvSpPr/>
            <p:nvPr/>
          </p:nvSpPr>
          <p:spPr>
            <a:xfrm>
              <a:off x="7743517" y="4121115"/>
              <a:ext cx="17341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What is the air quality in future?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DC611-235B-8C40-99B7-D6ABB12684A7}"/>
                </a:ext>
              </a:extLst>
            </p:cNvPr>
            <p:cNvSpPr txBox="1"/>
            <p:nvPr/>
          </p:nvSpPr>
          <p:spPr>
            <a:xfrm>
              <a:off x="5746835" y="5890408"/>
              <a:ext cx="1005840" cy="20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Time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8BD338-7182-4E40-99BE-ECAA5AFCF019}"/>
              </a:ext>
            </a:extLst>
          </p:cNvPr>
          <p:cNvSpPr txBox="1"/>
          <p:nvPr/>
        </p:nvSpPr>
        <p:spPr>
          <a:xfrm>
            <a:off x="3303778" y="2649401"/>
            <a:ext cx="21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given previous words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ACE23-98ED-124E-A24B-8B6BB22777D0}"/>
              </a:ext>
            </a:extLst>
          </p:cNvPr>
          <p:cNvSpPr txBox="1"/>
          <p:nvPr/>
        </p:nvSpPr>
        <p:spPr>
          <a:xfrm>
            <a:off x="6171164" y="2649401"/>
            <a:ext cx="22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27323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73-28C7-A242-851A-DF7A894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Flow: Vanishing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D206-8C14-5B4D-ADD3-E80F9BC2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05CDD-4DE8-E240-A7AA-9BBCD616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724AD-4BAA-4242-8F21-679F1360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82" y="1553528"/>
            <a:ext cx="8433435" cy="204401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46841-1019-1740-ADEF-6E60CCD27874}"/>
              </a:ext>
            </a:extLst>
          </p:cNvPr>
          <p:cNvSpPr/>
          <p:nvPr/>
        </p:nvSpPr>
        <p:spPr>
          <a:xfrm>
            <a:off x="1234438" y="4058920"/>
            <a:ext cx="4400551" cy="22974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D8A0E6-08EA-D34F-9490-08C96B6F4B43}"/>
              </a:ext>
            </a:extLst>
          </p:cNvPr>
          <p:cNvSpPr/>
          <p:nvPr/>
        </p:nvSpPr>
        <p:spPr>
          <a:xfrm>
            <a:off x="6557011" y="4058920"/>
            <a:ext cx="4400551" cy="22974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2FCA-9042-1A42-9B7B-21E939F4C920}"/>
              </a:ext>
            </a:extLst>
          </p:cNvPr>
          <p:cNvSpPr txBox="1"/>
          <p:nvPr/>
        </p:nvSpPr>
        <p:spPr>
          <a:xfrm>
            <a:off x="1543048" y="4345859"/>
            <a:ext cx="378333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Case 1: Many values are &gt;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bg2"/>
                </a:solidFill>
              </a:rPr>
              <a:t>Exploding gradients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bg2"/>
                </a:solidFill>
              </a:rPr>
              <a:t>Trick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1: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Gradient clipping to scale big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F026D-8681-8743-949C-FEE6B1DA887D}"/>
              </a:ext>
            </a:extLst>
          </p:cNvPr>
          <p:cNvSpPr txBox="1"/>
          <p:nvPr/>
        </p:nvSpPr>
        <p:spPr>
          <a:xfrm>
            <a:off x="6865622" y="4345859"/>
            <a:ext cx="37833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Case 2: Many values are &lt; 1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Vanishing gradients </a:t>
            </a:r>
          </a:p>
          <a:p>
            <a:r>
              <a:rPr lang="en-US" altLang="zh-CN" sz="2400" dirty="0"/>
              <a:t>Trick 1:</a:t>
            </a:r>
            <a:r>
              <a:rPr lang="zh-CN" altLang="en-US" sz="2400" dirty="0"/>
              <a:t> </a:t>
            </a:r>
            <a:r>
              <a:rPr lang="en-US" sz="2400" dirty="0"/>
              <a:t>Activation functions </a:t>
            </a:r>
          </a:p>
          <a:p>
            <a:r>
              <a:rPr lang="en-US" altLang="zh-CN" sz="2400" dirty="0"/>
              <a:t>Trick 2:</a:t>
            </a:r>
            <a:r>
              <a:rPr lang="zh-CN" altLang="en-US" sz="2400" dirty="0"/>
              <a:t> </a:t>
            </a:r>
            <a:r>
              <a:rPr lang="en-US" sz="2400" dirty="0"/>
              <a:t>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77711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2A4-0FA1-F843-A127-EECEB342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9614-80DE-6344-9120-44D10CCE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587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What causes vanishing gradients?</a:t>
            </a: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Multiply many small numbers together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Further back time steps would have smaller and smaller gradients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dirty="0"/>
              <a:t>Fail to capture long-term dependencies 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1F36-26D7-3145-B04B-D00631E9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72454-EB77-9948-8C1A-4B1BB867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7" y="1571602"/>
            <a:ext cx="5585587" cy="48593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375CB5-5380-734D-8FC1-960F5C8396DF}"/>
              </a:ext>
            </a:extLst>
          </p:cNvPr>
          <p:cNvCxnSpPr>
            <a:cxnSpLocks/>
          </p:cNvCxnSpPr>
          <p:nvPr/>
        </p:nvCxnSpPr>
        <p:spPr>
          <a:xfrm>
            <a:off x="3630993" y="282321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33E95-6ABD-EE4F-A371-6DDF0409F4EE}"/>
              </a:ext>
            </a:extLst>
          </p:cNvPr>
          <p:cNvCxnSpPr>
            <a:cxnSpLocks/>
          </p:cNvCxnSpPr>
          <p:nvPr/>
        </p:nvCxnSpPr>
        <p:spPr>
          <a:xfrm>
            <a:off x="3630993" y="439293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8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BD3-C979-EB43-84AD-4A625650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 1:</a:t>
            </a:r>
            <a:r>
              <a:rPr lang="zh-CN" altLang="en-US" dirty="0"/>
              <a:t> </a:t>
            </a:r>
            <a:r>
              <a:rPr lang="en-US" dirty="0"/>
              <a:t>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1590-AA91-794F-9D8C-A97AF324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9375D-60FA-634E-96C6-7250DEFD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90688"/>
            <a:ext cx="8640308" cy="4306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/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cs typeface="GillSans" panose="020B0502020104020203" pitchFamily="34" charset="-79"/>
                  </a:rPr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cs typeface="GillSans" panose="020B0502020104020203" pitchFamily="34" charset="-79"/>
                      </a:rPr>
                      <m:t>ReLU</m:t>
                    </m:r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can prevent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cs typeface="GillSans" panose="020B0502020104020203" pitchFamily="34" charset="-79"/>
                  </a:rPr>
                  <a:t> from shrinking the gradients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B29EFD-34DA-D949-A86B-CDB23550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46" y="2416086"/>
                <a:ext cx="3737650" cy="1229183"/>
              </a:xfrm>
              <a:prstGeom prst="rect">
                <a:avLst/>
              </a:prstGeom>
              <a:blipFill>
                <a:blip r:embed="rId3"/>
                <a:stretch>
                  <a:fillRect l="-2365" t="-1020" r="-2703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new activation function for Neural Networks - logmoid">
            <a:extLst>
              <a:ext uri="{FF2B5EF4-FFF2-40B4-BE49-F238E27FC236}">
                <a16:creationId xmlns:a16="http://schemas.microsoft.com/office/drawing/2014/main" id="{AF0E49C4-1A44-4A47-9005-026596842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56125"/>
          <a:stretch/>
        </p:blipFill>
        <p:spPr bwMode="auto">
          <a:xfrm>
            <a:off x="9189720" y="3759332"/>
            <a:ext cx="3002281" cy="3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57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8E77-507B-194A-BE17-6B920971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</a:t>
            </a:r>
            <a:r>
              <a:rPr lang="zh-CN" altLang="en-US" dirty="0"/>
              <a:t> </a:t>
            </a:r>
            <a:r>
              <a:rPr lang="en-US" altLang="zh-CN" dirty="0"/>
              <a:t>2: </a:t>
            </a:r>
            <a:r>
              <a:rPr lang="en-US" dirty="0"/>
              <a:t>Network Architecture – </a:t>
            </a:r>
            <a:r>
              <a:rPr lang="en-US" altLang="zh-CN" dirty="0"/>
              <a:t>G</a:t>
            </a:r>
            <a:r>
              <a:rPr lang="en-US" dirty="0"/>
              <a:t>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0A9D-B18F-974A-B3E7-D308943A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more </a:t>
            </a:r>
            <a:r>
              <a:rPr lang="en-US" b="1" dirty="0"/>
              <a:t>complex recurrent unit with gates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control what information is passed through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 Short-Term Memory (LSTM) networks rely on </a:t>
            </a:r>
            <a:r>
              <a:rPr lang="en-US" dirty="0">
                <a:solidFill>
                  <a:srgbClr val="C00000"/>
                </a:solidFill>
              </a:rPr>
              <a:t>a gated cell </a:t>
            </a:r>
            <a:r>
              <a:rPr lang="en-US" dirty="0"/>
              <a:t>to track information throughout many time steps.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E6675-FCD5-904B-B370-25F50012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97092-432B-1F46-B9CE-AB5C994D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52" y="2859741"/>
            <a:ext cx="2800296" cy="16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4076-E707-6F4F-9D96-BDDE6D97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A480-5D1F-B248-826B-99A7FFC0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standard RNN, recurrent modules contain </a:t>
            </a:r>
            <a:r>
              <a:rPr lang="en-US" b="1" dirty="0"/>
              <a:t>simple computation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1E5F0-F83B-8240-B045-7BCA6633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3E26E-A8DB-AE48-8EC6-89206D7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7" y="2726043"/>
            <a:ext cx="8238565" cy="30151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B459E8-0CD9-0944-8E8B-6AD47D95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1" y="5967049"/>
            <a:ext cx="4688932" cy="8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74E16-081E-6049-A5C4-8AC4B335165A}"/>
              </a:ext>
            </a:extLst>
          </p:cNvPr>
          <p:cNvSpPr txBox="1"/>
          <p:nvPr/>
        </p:nvSpPr>
        <p:spPr>
          <a:xfrm>
            <a:off x="-78543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9299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D3F2-D684-1A49-9335-8CC0192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82B6-44D7-ED4C-853F-C2B8CE88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LSTM network, recurrent modules contain </a:t>
            </a:r>
            <a:r>
              <a:rPr lang="en-US" b="1" dirty="0"/>
              <a:t>gated cells</a:t>
            </a:r>
            <a:r>
              <a:rPr lang="en-US" dirty="0"/>
              <a:t> that control the information flow [</a:t>
            </a:r>
            <a:r>
              <a:rPr lang="en-US" dirty="0" err="1"/>
              <a:t>Hochreiter</a:t>
            </a:r>
            <a:r>
              <a:rPr lang="en-US" dirty="0"/>
              <a:t> et al., 1997]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6FEA-C621-5544-ACC1-B1D03706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B22DE-E7FF-DA4C-8549-2915605F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46" y="2813327"/>
            <a:ext cx="9081506" cy="30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4938A-8068-8142-AC5F-2384D6917F5C}"/>
              </a:ext>
            </a:extLst>
          </p:cNvPr>
          <p:cNvSpPr txBox="1"/>
          <p:nvPr/>
        </p:nvSpPr>
        <p:spPr>
          <a:xfrm>
            <a:off x="0" y="6567586"/>
            <a:ext cx="468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6AF311-9741-C348-A726-581B2B31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1" y="5967049"/>
            <a:ext cx="4688932" cy="8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81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6270-11F1-AE4F-B495-BC35DEC2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Besides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(same as RNN), LSTM maintains a </a:t>
                </a:r>
                <a:r>
                  <a:rPr lang="en-US" b="1" dirty="0"/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it’s easy for information to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61789-728B-384B-AF73-EAEBAE249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CAA1-DDC6-6949-B2DE-00EC1C87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CC771-36EA-4C49-99FA-510C62E9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31" y="2611625"/>
            <a:ext cx="5286738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0860-2423-F747-B5E8-E8F5091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AC70-2068-DB42-A255-F19E92BD0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is </a:t>
            </a:r>
            <a:r>
              <a:rPr lang="en-US" b="1" dirty="0"/>
              <a:t>added</a:t>
            </a:r>
            <a:r>
              <a:rPr lang="en-US" dirty="0"/>
              <a:t> or </a:t>
            </a:r>
            <a:r>
              <a:rPr lang="en-US" b="1" dirty="0"/>
              <a:t>removed</a:t>
            </a:r>
            <a:r>
              <a:rPr lang="en-US" dirty="0"/>
              <a:t> to cell state through structures called </a:t>
            </a:r>
            <a:r>
              <a:rPr lang="en-US" b="1" dirty="0"/>
              <a:t>gates</a:t>
            </a:r>
            <a:r>
              <a:rPr lang="en-US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5A8-4A68-5840-B74E-470EEDF5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95E6-C38D-9540-B934-AAC5865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23" y="3028148"/>
            <a:ext cx="3090820" cy="3109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5A0E9-1900-AD4D-9FDE-5BEB3DD3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0" y="3028148"/>
            <a:ext cx="1907583" cy="1946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CE7394-0DB1-8544-B256-184B938B12D4}"/>
              </a:ext>
            </a:extLst>
          </p:cNvPr>
          <p:cNvSpPr/>
          <p:nvPr/>
        </p:nvSpPr>
        <p:spPr>
          <a:xfrm>
            <a:off x="5032171" y="51088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Gates optionally let information through, via a sigmoid layer and pointwise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1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A944-BE1A-3C41-8B2F-AE73D6A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5647"/>
            <a:ext cx="4987855" cy="3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0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4582-A0F9-224A-A82B-8C9E00DC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 Irrelevant Information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0, the network will “completely forget” the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outputs 1, “completely keep”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36A5A-C261-6C4E-A350-6971F25A0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6A5D-FD29-8547-A873-BF2C763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B4A1DB3-E24D-D34C-91F1-024C3D8E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655539"/>
            <a:ext cx="6032500" cy="317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11F858-2264-C54E-BA90-68308946A50B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123817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392075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E8737-4671-404D-B9AA-B6ECF3DD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9576"/>
            <a:ext cx="5013409" cy="3164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69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C9A2-BF04-9548-B740-3C71A8C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Add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646A-0E4B-934F-9056-DB0350F6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decides what values to update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generates “candidate values” that could be added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00F393-5D22-F14A-82C5-F098A0B5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CA1390B-F565-064C-BF1D-FDBF3C63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" y="2442117"/>
            <a:ext cx="5934111" cy="28108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F0BDC6-B072-A048-9C0D-1B8D471939D2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914925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D71F0-6161-BD45-9ABC-C56AAEA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86038"/>
            <a:ext cx="5013409" cy="31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3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4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F2EC-22A6-0B49-A35B-DD26F17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Update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9E25-9095-C649-B55E-7AB25502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to apply forget gate to previous cell state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to apply input gate to add new candidate values to cell state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F9138DA-3767-5749-A294-E83F11A1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109882" cy="4351338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5743ED7-6A71-204A-9486-B264D6DB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4345"/>
            <a:ext cx="6196051" cy="32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7A4CF9-D2D6-2949-9E0E-0C534A46178F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457095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57F1-5A29-6542-A7CF-5DAEAEB2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6" y="2386038"/>
            <a:ext cx="5009092" cy="31093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the cell state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3"/>
                <a:stretch>
                  <a:fillRect l="-1659" r="-2133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1795384-E9D5-7F4B-BA1D-F2DF9A4DBB3E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708654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7A7-DCB6-1C44-9C7E-740326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Output Filtered Version of Cell State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B74C-63D9-004A-9201-F0778B94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decides what parts of the current state and input to output as current hidden state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squashes values between -1 and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to output filtered version of cell state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will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2259814-6C8A-AA4D-BA56-B13E83365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5"/>
                <a:ext cx="5360894" cy="4351338"/>
              </a:xfrm>
              <a:blipFill>
                <a:blip r:embed="rId2"/>
                <a:stretch>
                  <a:fillRect l="-1659" r="-711" b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1795384-E9D5-7F4B-BA1D-F2DF9A4DBB3E}"/>
              </a:ext>
            </a:extLst>
          </p:cNvPr>
          <p:cNvSpPr/>
          <p:nvPr/>
        </p:nvSpPr>
        <p:spPr>
          <a:xfrm>
            <a:off x="0" y="63339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44D4D6-21AA-E047-9A98-87CCE615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6" y="2639920"/>
            <a:ext cx="5794607" cy="27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9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3C4D-5BDF-B845-AC18-F07CA15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Feed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E72A0-152D-814C-B050-03F85506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/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F4125A-7B59-9347-9C92-2DAFFEA72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2318381"/>
                <a:ext cx="3964290" cy="3287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/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66826E-C98E-7748-9BCA-F82AF971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86" y="1912115"/>
                <a:ext cx="3827523" cy="4082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DF872-145B-6346-A9CC-3BC601BD09B3}"/>
              </a:ext>
            </a:extLst>
          </p:cNvPr>
          <p:cNvCxnSpPr>
            <a:cxnSpLocks/>
          </p:cNvCxnSpPr>
          <p:nvPr/>
        </p:nvCxnSpPr>
        <p:spPr>
          <a:xfrm flipV="1">
            <a:off x="4535326" y="3962229"/>
            <a:ext cx="26517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CF4060-1519-1246-AB32-50A497CF3505}"/>
              </a:ext>
            </a:extLst>
          </p:cNvPr>
          <p:cNvSpPr txBox="1"/>
          <p:nvPr/>
        </p:nvSpPr>
        <p:spPr>
          <a:xfrm>
            <a:off x="4731962" y="2895770"/>
            <a:ext cx="2258488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Rewrite the functions for computing backpropagation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C1661-5399-D041-8E61-52E6FAEC78C1}"/>
              </a:ext>
            </a:extLst>
          </p:cNvPr>
          <p:cNvSpPr txBox="1"/>
          <p:nvPr/>
        </p:nvSpPr>
        <p:spPr>
          <a:xfrm>
            <a:off x="6963508" y="64447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/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element-wise multiplication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50CD84-044F-5448-87FD-FE2DA1758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0" y="5625696"/>
                <a:ext cx="3265894" cy="369332"/>
              </a:xfrm>
              <a:prstGeom prst="rect">
                <a:avLst/>
              </a:prstGeom>
              <a:blipFill>
                <a:blip r:embed="rId4"/>
                <a:stretch>
                  <a:fillRect t="-10345" r="-77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659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hidden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/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4AE2F7-E536-374F-B772-0692D589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29" y="2403137"/>
                <a:ext cx="1752723" cy="820802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A31F6-FCF7-8F4B-B353-0092CDA32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437DCA3-045D-924E-BADC-D49BBA1E6882}"/>
              </a:ext>
            </a:extLst>
          </p:cNvPr>
          <p:cNvSpPr txBox="1"/>
          <p:nvPr/>
        </p:nvSpPr>
        <p:spPr>
          <a:xfrm>
            <a:off x="7370610" y="3682769"/>
            <a:ext cx="363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depends on the output function, e.g., fully connected layer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EADA3A6-01F1-E042-9D06-4BD0267F0D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66849" y="3119042"/>
            <a:ext cx="526468" cy="51581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47BFE5-E35E-D84C-8367-1CD2C5EDFFFA}"/>
              </a:ext>
            </a:extLst>
          </p:cNvPr>
          <p:cNvSpPr txBox="1"/>
          <p:nvPr/>
        </p:nvSpPr>
        <p:spPr>
          <a:xfrm>
            <a:off x="0" y="6567586"/>
            <a:ext cx="31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https://cs231n.github.io/optimization-2/</a:t>
            </a:r>
          </a:p>
        </p:txBody>
      </p:sp>
    </p:spTree>
    <p:extLst>
      <p:ext uri="{BB962C8B-B14F-4D97-AF65-F5344CB8AC3E}">
        <p14:creationId xmlns:p14="http://schemas.microsoft.com/office/powerpoint/2010/main" val="533916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output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413362"/>
                <a:ext cx="3402150" cy="531107"/>
              </a:xfrm>
              <a:prstGeom prst="rect">
                <a:avLst/>
              </a:prstGeom>
              <a:blipFill>
                <a:blip r:embed="rId2"/>
                <a:stretch>
                  <a:fillRect l="-74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2987981"/>
                <a:ext cx="4307077" cy="1760675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h𝑜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4791911"/>
                <a:ext cx="3384132" cy="534698"/>
              </a:xfrm>
              <a:prstGeom prst="rect">
                <a:avLst/>
              </a:prstGeom>
              <a:blipFill>
                <a:blip r:embed="rId4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947432"/>
                <a:ext cx="2412455" cy="533800"/>
              </a:xfrm>
              <a:prstGeom prst="rect">
                <a:avLst/>
              </a:prstGeom>
              <a:blipFill>
                <a:blip r:embed="rId5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𝑥𝑜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13" y="5370121"/>
                <a:ext cx="3095399" cy="533800"/>
              </a:xfrm>
              <a:prstGeom prst="rect">
                <a:avLst/>
              </a:prstGeom>
              <a:blipFill>
                <a:blip r:embed="rId6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941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cell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413362"/>
                <a:ext cx="4431854" cy="533800"/>
              </a:xfrm>
              <a:prstGeom prst="rect">
                <a:avLst/>
              </a:prstGeom>
              <a:blipFill>
                <a:blip r:embed="rId2"/>
                <a:stretch>
                  <a:fillRect l="-85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/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5EE83-02FC-C841-9CF0-C93038B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3570396"/>
                <a:ext cx="5837495" cy="608628"/>
              </a:xfrm>
              <a:prstGeom prst="rect">
                <a:avLst/>
              </a:prstGeom>
              <a:blipFill>
                <a:blip r:embed="rId3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223741"/>
                <a:ext cx="3422604" cy="580415"/>
              </a:xfrm>
              <a:prstGeom prst="rect">
                <a:avLst/>
              </a:prstGeom>
              <a:blipFill>
                <a:blip r:embed="rId4"/>
                <a:stretch>
                  <a:fillRect l="-1111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5473109"/>
                <a:ext cx="2502416" cy="579518"/>
              </a:xfrm>
              <a:prstGeom prst="rect">
                <a:avLst/>
              </a:prstGeom>
              <a:blipFill>
                <a:blip r:embed="rId5"/>
                <a:stretch>
                  <a:fillRect l="-151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𝑥𝑔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4848873"/>
                <a:ext cx="3133871" cy="579518"/>
              </a:xfrm>
              <a:prstGeom prst="rect">
                <a:avLst/>
              </a:prstGeom>
              <a:blipFill>
                <a:blip r:embed="rId6"/>
                <a:stretch>
                  <a:fillRect l="-1210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/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4737D-127B-4E45-BF1F-365743843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21" y="2991879"/>
                <a:ext cx="2622321" cy="533800"/>
              </a:xfrm>
              <a:prstGeom prst="rect">
                <a:avLst/>
              </a:prstGeom>
              <a:blipFill>
                <a:blip r:embed="rId8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69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44972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input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413362"/>
                <a:ext cx="2627194" cy="533800"/>
              </a:xfrm>
              <a:prstGeom prst="rect">
                <a:avLst/>
              </a:prstGeom>
              <a:blipFill>
                <a:blip r:embed="rId2"/>
                <a:stretch>
                  <a:fillRect l="-144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293839"/>
                <a:ext cx="3243067" cy="535788"/>
              </a:xfrm>
              <a:prstGeom prst="rect">
                <a:avLst/>
              </a:prstGeom>
              <a:blipFill>
                <a:blip r:embed="rId3"/>
                <a:stretch>
                  <a:fillRect l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5534653"/>
                <a:ext cx="2329740" cy="535788"/>
              </a:xfrm>
              <a:prstGeom prst="rect">
                <a:avLst/>
              </a:prstGeom>
              <a:blipFill>
                <a:blip r:embed="rId4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4914246"/>
                <a:ext cx="3006785" cy="535788"/>
              </a:xfrm>
              <a:prstGeom prst="rect">
                <a:avLst/>
              </a:prstGeom>
              <a:blipFill>
                <a:blip r:embed="rId5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05" y="2985615"/>
                <a:ext cx="5517088" cy="1167307"/>
              </a:xfrm>
              <a:prstGeom prst="rect">
                <a:avLst/>
              </a:prstGeom>
              <a:blipFill>
                <a:blip r:embed="rId7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8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E61F-029A-344C-8A75-91067F18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84" y="1825625"/>
            <a:ext cx="6529815" cy="4351338"/>
          </a:xfrm>
        </p:spPr>
        <p:txBody>
          <a:bodyPr/>
          <a:lstStyle/>
          <a:p>
            <a:r>
              <a:rPr lang="en-US" dirty="0"/>
              <a:t>Compute gradient w.r.t. forget gate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/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D3A7-5F71-E14B-9AE2-1DDD2271A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413362"/>
                <a:ext cx="2858283" cy="533800"/>
              </a:xfrm>
              <a:prstGeom prst="rect">
                <a:avLst/>
              </a:prstGeom>
              <a:blipFill>
                <a:blip r:embed="rId2"/>
                <a:stretch>
                  <a:fillRect l="-132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/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288396-E1DA-D141-9324-CF581BE03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293839"/>
                <a:ext cx="3390544" cy="581954"/>
              </a:xfrm>
              <a:prstGeom prst="rect">
                <a:avLst/>
              </a:prstGeom>
              <a:blipFill>
                <a:blip r:embed="rId3"/>
                <a:stretch>
                  <a:fillRect l="-111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/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FC8FEE-99DA-DD40-A356-7CEB17B2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5534653"/>
                <a:ext cx="2515689" cy="581954"/>
              </a:xfrm>
              <a:prstGeom prst="rect">
                <a:avLst/>
              </a:prstGeom>
              <a:blipFill>
                <a:blip r:embed="rId4"/>
                <a:stretch>
                  <a:fillRect l="-150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/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94CFB1-B1C8-5A48-9F64-2A6D6DDD7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4914246"/>
                <a:ext cx="3154261" cy="581954"/>
              </a:xfrm>
              <a:prstGeom prst="rect">
                <a:avLst/>
              </a:prstGeom>
              <a:blipFill>
                <a:blip r:embed="rId5"/>
                <a:stretch>
                  <a:fillRect l="-120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572773" cy="4037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/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	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A80F61-4D42-0546-ACD3-AFD6B2327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897" y="2985615"/>
                <a:ext cx="6132000" cy="1269771"/>
              </a:xfrm>
              <a:prstGeom prst="rect">
                <a:avLst/>
              </a:prstGeom>
              <a:blipFill>
                <a:blip r:embed="rId7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4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4106-1614-374C-BE49-53D85E40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Backpropagation Through Time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These computation for backpropagation will be </a:t>
                </a:r>
                <a:r>
                  <a:rPr lang="en-US" b="1" dirty="0"/>
                  <a:t>calculated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times </a:t>
                </a:r>
                <a:r>
                  <a:rPr lang="en-US" dirty="0"/>
                  <a:t>(the number of time steps)</a:t>
                </a:r>
              </a:p>
              <a:p>
                <a:r>
                  <a:rPr lang="en-US" dirty="0"/>
                  <a:t>The weights will be updated using the accumulated gradient w.r.t. each weight for all time steps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h𝑓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E61F-029A-344C-8A75-91067F18D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3984" y="1825625"/>
                <a:ext cx="6529815" cy="4351338"/>
              </a:xfrm>
              <a:blipFill>
                <a:blip r:embed="rId2"/>
                <a:stretch>
                  <a:fillRect l="-1553" t="-2326" r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D5C11-6B5C-7444-B62A-AA86F61C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/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D60F9B-76EC-AC45-B386-0F722E18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3213"/>
                <a:ext cx="3352584" cy="3760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9E1ED2-9BE3-5043-A7EE-8A32FD93E708}"/>
              </a:ext>
            </a:extLst>
          </p:cNvPr>
          <p:cNvSpPr txBox="1"/>
          <p:nvPr/>
        </p:nvSpPr>
        <p:spPr>
          <a:xfrm>
            <a:off x="5640265" y="31916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4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Vanilla RNNs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FADC-22E7-9E41-A623-F8713B58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95" y="1825625"/>
            <a:ext cx="6993835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4B80ED-753C-E94B-9042-211AE560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2" y="3119836"/>
            <a:ext cx="9717157" cy="10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C47D57-60E8-6348-B095-F89C0708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42" y="4434286"/>
            <a:ext cx="9717157" cy="11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574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naokishibuya.medium.com</a:t>
            </a:r>
            <a:r>
              <a:rPr lang="en-US" sz="1400" dirty="0"/>
              <a:t>/long-short-term-memory-394aa8461a35</a:t>
            </a:r>
          </a:p>
        </p:txBody>
      </p:sp>
    </p:spTree>
    <p:extLst>
      <p:ext uri="{BB962C8B-B14F-4D97-AF65-F5344CB8AC3E}">
        <p14:creationId xmlns:p14="http://schemas.microsoft.com/office/powerpoint/2010/main" val="1918543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Vanilla RNNs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FADC-22E7-9E41-A623-F8713B58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95" y="1825625"/>
            <a:ext cx="6993835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574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naokishibuya.medium.com</a:t>
            </a:r>
            <a:r>
              <a:rPr lang="en-US" sz="1400" dirty="0"/>
              <a:t>/long-short-term-memory-394aa8461a35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96" y="317355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6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 dirty="0"/>
              <a:t>/how-do-lstm-networks-solve-the-problem-of-vanishing-gradients-a6784971a577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823400-570E-0B42-AA48-9C9794F7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82" y="3263444"/>
            <a:ext cx="7035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85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823400-570E-0B42-AA48-9C9794F7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3" y="3635219"/>
            <a:ext cx="5916107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B6E7C89-0ED4-B84E-AB48-CBD249AA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88037"/>
            <a:ext cx="5976843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620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D89E342-C6EE-0C41-A942-417EBC43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06" y="3177801"/>
            <a:ext cx="5484178" cy="204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BBE5FA-150A-CF42-B4C6-046AFB2E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8" y="3525832"/>
            <a:ext cx="5976843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AE293B-DC2F-7140-BA69-0E7344CC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35" y="5513366"/>
            <a:ext cx="4089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31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Mitigate Vanishing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6EA-C344-E54E-84AF-1BC40DCA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LSTM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Addictive function (rather than multiplying) and </a:t>
            </a:r>
            <a:r>
              <a:rPr lang="en-US" dirty="0" err="1"/>
              <a:t>B</a:t>
            </a:r>
            <a:r>
              <a:rPr lang="en-US" baseline="-25000" dirty="0" err="1"/>
              <a:t>t</a:t>
            </a:r>
            <a:r>
              <a:rPr lang="en-US" dirty="0"/>
              <a:t> (forget gate vector) help mitigate the gradient vanishing problem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CEF0-5AE9-9948-81F6-F9AE5BB25843}"/>
              </a:ext>
            </a:extLst>
          </p:cNvPr>
          <p:cNvSpPr txBox="1"/>
          <p:nvPr/>
        </p:nvSpPr>
        <p:spPr>
          <a:xfrm>
            <a:off x="0" y="6550223"/>
            <a:ext cx="905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medium.datadriveninvestor.com</a:t>
            </a:r>
            <a:r>
              <a:rPr lang="en-US" sz="1400"/>
              <a:t>/how-do-lstm-networks-solve-the-problem-of-vanishing-gradients-a6784971a577</a:t>
            </a: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72812-346E-394B-80D4-162BFD26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83" y="1825625"/>
            <a:ext cx="8027504" cy="1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1BA4205-2ACD-704D-8555-129D64A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84" y="3149411"/>
            <a:ext cx="4089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90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3DD3-57C7-0B4A-9874-AB16A1CA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Avoid Vanishing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For example, computing the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h𝑓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that in RNNs, computing gradient involves multiplications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LSTM, backpropagation only requires element wise multiplication of last and current states, so, avoiding vanishing gradient problem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D86EA-C344-E54E-84AF-1BC40DCA9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E0D4-3F38-E44C-8C6A-48C458EB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/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h𝑓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h𝑓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5FFF80-FB07-8649-B91A-26CF8F3A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72" y="2540214"/>
                <a:ext cx="8126455" cy="957826"/>
              </a:xfrm>
              <a:prstGeom prst="rect">
                <a:avLst/>
              </a:prstGeom>
              <a:blipFill>
                <a:blip r:embed="rId3"/>
                <a:stretch>
                  <a:fillRect t="-98684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/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B0DE9D-57BB-3C40-B3AF-697417BF9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92" y="4333293"/>
                <a:ext cx="2027413" cy="867738"/>
              </a:xfrm>
              <a:prstGeom prst="rect">
                <a:avLst/>
              </a:prstGeom>
              <a:blipFill>
                <a:blip r:embed="rId4"/>
                <a:stretch>
                  <a:fillRect t="-97101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7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A608D1-F133-4B4D-A521-DC083D618E3E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F332-BC9D-9B4D-B6E9-81253514C361}"/>
              </a:ext>
            </a:extLst>
          </p:cNvPr>
          <p:cNvSpPr/>
          <p:nvPr/>
        </p:nvSpPr>
        <p:spPr>
          <a:xfrm>
            <a:off x="7072729" y="2378684"/>
            <a:ext cx="655133" cy="328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7610-5C5A-1141-AFD3-6BD9E6F2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EC6-3CBE-7844-AA35-8EC9A9F1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#1: Use a fixed window</a:t>
            </a:r>
          </a:p>
          <a:p>
            <a:pPr marL="0" indent="0" algn="ctr">
              <a:buNone/>
            </a:pPr>
            <a:r>
              <a:rPr lang="en-US" sz="2400" dirty="0"/>
              <a:t>“This morning I took my cat for a walk 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Cannot model long-term dependencies</a:t>
            </a:r>
          </a:p>
          <a:p>
            <a:pPr lvl="1"/>
            <a:r>
              <a:rPr lang="en-US" dirty="0"/>
              <a:t>E.g., “France is where I grew up, but I now live in Boston. I speak fluent ___.” </a:t>
            </a:r>
          </a:p>
          <a:p>
            <a:pPr lvl="1"/>
            <a:endParaRPr lang="en-US" dirty="0"/>
          </a:p>
          <a:p>
            <a:r>
              <a:rPr lang="en-US" dirty="0"/>
              <a:t>We need information from </a:t>
            </a:r>
            <a:r>
              <a:rPr lang="en-US" b="1" dirty="0"/>
              <a:t>the distant past </a:t>
            </a:r>
            <a:r>
              <a:rPr lang="en-US" dirty="0"/>
              <a:t>to accurately predict the correct 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B578-26EA-594A-9414-6FA6B7B5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8DC5D-E4FF-4047-84E9-6D48A05FB535}"/>
              </a:ext>
            </a:extLst>
          </p:cNvPr>
          <p:cNvSpPr txBox="1"/>
          <p:nvPr/>
        </p:nvSpPr>
        <p:spPr>
          <a:xfrm>
            <a:off x="6167115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given previous two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25565-0541-B040-9440-E93AB36D50E9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046449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4EC7-8AE4-0E4F-9E86-7D80F550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Key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396F-F4DC-B541-8B4A-E2B6BA2D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separate </a:t>
            </a:r>
            <a:r>
              <a:rPr lang="en-US" b="1" dirty="0"/>
              <a:t>cell state </a:t>
            </a:r>
            <a:r>
              <a:rPr lang="en-US" dirty="0"/>
              <a:t>from what is outputted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gates</a:t>
            </a:r>
            <a:r>
              <a:rPr lang="en-US" dirty="0"/>
              <a:t> to control the flow of information</a:t>
            </a:r>
          </a:p>
          <a:p>
            <a:pPr lvl="1"/>
            <a:r>
              <a:rPr lang="en-US" dirty="0"/>
              <a:t>Forget gate gets rid of irrelevant information</a:t>
            </a:r>
          </a:p>
          <a:p>
            <a:pPr lvl="1"/>
            <a:r>
              <a:rPr lang="en-US" dirty="0"/>
              <a:t>Selectively updates cell state</a:t>
            </a:r>
          </a:p>
          <a:p>
            <a:pPr lvl="1"/>
            <a:r>
              <a:rPr lang="en-US" dirty="0"/>
              <a:t>Output gate returns a filtered version of the cell state </a:t>
            </a:r>
          </a:p>
          <a:p>
            <a:pPr lvl="1"/>
            <a:endParaRPr lang="en-US" dirty="0"/>
          </a:p>
          <a:p>
            <a:r>
              <a:rPr lang="en-US" dirty="0"/>
              <a:t>LSTM can mitigate vanishing gradient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C81A-E5AC-DF4A-985E-43DC2EED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91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lvl="1" algn="ct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52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r>
              <a:rPr lang="en-US" dirty="0"/>
              <a:t>Bag-of-words model</a:t>
            </a:r>
          </a:p>
          <a:p>
            <a:pPr lvl="1"/>
            <a:r>
              <a:rPr lang="en-US" dirty="0"/>
              <a:t>Define a </a:t>
            </a:r>
            <a:r>
              <a:rPr lang="en-US" dirty="0">
                <a:solidFill>
                  <a:srgbClr val="C00000"/>
                </a:solidFill>
              </a:rPr>
              <a:t>vocabulary</a:t>
            </a:r>
            <a:r>
              <a:rPr lang="en-US" dirty="0"/>
              <a:t> and initialize a zero vector where </a:t>
            </a:r>
            <a:r>
              <a:rPr lang="en-US" dirty="0">
                <a:solidFill>
                  <a:srgbClr val="00B050"/>
                </a:solidFill>
              </a:rPr>
              <a:t>each element represents for each word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0070C0"/>
                </a:solidFill>
              </a:rPr>
              <a:t>word frequency </a:t>
            </a:r>
            <a:r>
              <a:rPr lang="en-US" dirty="0"/>
              <a:t>and update the correspond position in the vector</a:t>
            </a:r>
          </a:p>
          <a:p>
            <a:pPr marL="457200" lvl="1" indent="0" algn="ctr">
              <a:buNone/>
            </a:pPr>
            <a:r>
              <a:rPr lang="en-US" dirty="0"/>
              <a:t>[0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 0 0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/>
              <a:t> 0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 … … 0 0 </a:t>
            </a: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 0 0 0 </a:t>
            </a:r>
            <a:r>
              <a:rPr lang="en-US" dirty="0">
                <a:solidFill>
                  <a:srgbClr val="DA62DE"/>
                </a:solidFill>
              </a:rPr>
              <a:t>1</a:t>
            </a:r>
            <a:r>
              <a:rPr lang="en-US" dirty="0"/>
              <a:t> 0 ]</a:t>
            </a:r>
          </a:p>
          <a:p>
            <a:pPr lvl="1"/>
            <a:r>
              <a:rPr lang="en-US" dirty="0"/>
              <a:t>Use the vector for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06B059-BB77-7E40-A066-F7EDC908AF19}"/>
              </a:ext>
            </a:extLst>
          </p:cNvPr>
          <p:cNvCxnSpPr/>
          <p:nvPr/>
        </p:nvCxnSpPr>
        <p:spPr>
          <a:xfrm flipV="1">
            <a:off x="7924800" y="5235388"/>
            <a:ext cx="71718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910828-DBFD-9E4D-99C9-4735A381CEB4}"/>
              </a:ext>
            </a:extLst>
          </p:cNvPr>
          <p:cNvSpPr txBox="1"/>
          <p:nvPr/>
        </p:nvSpPr>
        <p:spPr>
          <a:xfrm>
            <a:off x="6350459" y="5549152"/>
            <a:ext cx="314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Here </a:t>
            </a:r>
            <a:r>
              <a:rPr lang="en-US" sz="1600" dirty="0">
                <a:solidFill>
                  <a:srgbClr val="DA62DE"/>
                </a:solidFill>
              </a:rPr>
              <a:t>1</a:t>
            </a:r>
            <a:r>
              <a:rPr lang="en-US" sz="1600" dirty="0"/>
              <a:t> is the count for the work “</a:t>
            </a:r>
            <a:r>
              <a:rPr lang="en-US" sz="1600" dirty="0">
                <a:solidFill>
                  <a:srgbClr val="DA62DE"/>
                </a:solidFill>
              </a:rPr>
              <a:t>a</a:t>
            </a:r>
            <a:r>
              <a:rPr lang="en-U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56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71B7F0-CC0C-7343-AA1A-40CF27885229}"/>
              </a:ext>
            </a:extLst>
          </p:cNvPr>
          <p:cNvSpPr/>
          <p:nvPr/>
        </p:nvSpPr>
        <p:spPr>
          <a:xfrm>
            <a:off x="7727863" y="2378684"/>
            <a:ext cx="655133" cy="3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93B4-4044-2846-B63F-24B51D6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 Modeling Example</a:t>
            </a:r>
            <a:br>
              <a:rPr lang="en-US" dirty="0"/>
            </a:br>
            <a:r>
              <a:rPr lang="en-US" dirty="0"/>
              <a:t>Predict the Next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AA69-8CAA-1A47-ACF8-ED975222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 #2: Use entire sequence as set of counts</a:t>
            </a:r>
          </a:p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6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morning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AC9D5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A62DE"/>
                </a:solidFill>
              </a:rPr>
              <a:t>a</a:t>
            </a:r>
            <a:r>
              <a:rPr lang="en-US" sz="2400" dirty="0"/>
              <a:t> walk ”</a:t>
            </a:r>
          </a:p>
          <a:p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r>
              <a:rPr lang="en-US" dirty="0"/>
              <a:t>Limitation: Counts don’t preserve order </a:t>
            </a:r>
          </a:p>
          <a:p>
            <a:pPr lvl="1"/>
            <a:r>
              <a:rPr lang="en-US" dirty="0"/>
              <a:t>“The food was good, not bad at all.” VS. “The food was bad, not good at all.”</a:t>
            </a:r>
          </a:p>
          <a:p>
            <a:endParaRPr lang="en-US" dirty="0"/>
          </a:p>
          <a:p>
            <a:r>
              <a:rPr lang="en-US" dirty="0"/>
              <a:t>We need to preserve the information about </a:t>
            </a:r>
            <a:r>
              <a:rPr lang="en-US" b="1" dirty="0"/>
              <a:t>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CF8A-2694-A046-8FC2-760523D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4BA7-0515-9E4A-B61A-412E7A10F05C}"/>
              </a:ext>
            </a:extLst>
          </p:cNvPr>
          <p:cNvSpPr txBox="1"/>
          <p:nvPr/>
        </p:nvSpPr>
        <p:spPr>
          <a:xfrm>
            <a:off x="7602622" y="2743861"/>
            <a:ext cx="15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296452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31738</TotalTime>
  <Words>3355</Words>
  <Application>Microsoft Macintosh PowerPoint</Application>
  <PresentationFormat>Widescreen</PresentationFormat>
  <Paragraphs>623</Paragraphs>
  <Slides>62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Wingdings</vt:lpstr>
      <vt:lpstr>Office Theme</vt:lpstr>
      <vt:lpstr>Recurrent Neural Networks I</vt:lpstr>
      <vt:lpstr>Sequences</vt:lpstr>
      <vt:lpstr>Sequence Modeling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A Sequence Modeling Example Predict the Next Word</vt:lpstr>
      <vt:lpstr>Sequence Modeling</vt:lpstr>
      <vt:lpstr>Standard Feed-Forward Neural Network </vt:lpstr>
      <vt:lpstr>Recurrent Neural Networks</vt:lpstr>
      <vt:lpstr>Recurrent Neural Networks</vt:lpstr>
      <vt:lpstr>A Recurrent Neural Network (RNN)</vt:lpstr>
      <vt:lpstr>A Recurrent Neural Network (RNN)</vt:lpstr>
      <vt:lpstr>RNN: State Update and Output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Computational Graph Across Time </vt:lpstr>
      <vt:lpstr>RNN: Backpropagation Through Time</vt:lpstr>
      <vt:lpstr>RNN: Backpropagation Through Time</vt:lpstr>
      <vt:lpstr>RNN: Backpropagation Through Time</vt:lpstr>
      <vt:lpstr>Gradient Flow: Exploding Gradients </vt:lpstr>
      <vt:lpstr>Gradient Flow: Vanishing Gradients </vt:lpstr>
      <vt:lpstr>Vanishing Gradients</vt:lpstr>
      <vt:lpstr>Trick 1: Activation Functions</vt:lpstr>
      <vt:lpstr>Trick 2: Network Architecture – Gated Cells</vt:lpstr>
      <vt:lpstr>Standard RNNs</vt:lpstr>
      <vt:lpstr>Long Short-Term Memory (LSTM) </vt:lpstr>
      <vt:lpstr>Long Short-Term Memory (LSTM) </vt:lpstr>
      <vt:lpstr>Long Short-Term Memory (LSTM) </vt:lpstr>
      <vt:lpstr>LSTM: Forget Irrelevant Information </vt:lpstr>
      <vt:lpstr>LSTM: Forget Irrelevant Information </vt:lpstr>
      <vt:lpstr>LSTM: Add New Information</vt:lpstr>
      <vt:lpstr>LSTM: Add New Information</vt:lpstr>
      <vt:lpstr>LSTM: Update Cell State </vt:lpstr>
      <vt:lpstr>LSTM: Update Cell State </vt:lpstr>
      <vt:lpstr>LSTM: Output Filtered Version of Cell State </vt:lpstr>
      <vt:lpstr>LSTM: Output Filtered Version of Cell State </vt:lpstr>
      <vt:lpstr>LSTM: Feed Forward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Backpropagation Through Time </vt:lpstr>
      <vt:lpstr>LSTM: Mitigate Vanishing Gradient</vt:lpstr>
      <vt:lpstr>LSTM: Mitigate Vanishing Gradient</vt:lpstr>
      <vt:lpstr>LSTM: Mitigate Vanishing Gradient</vt:lpstr>
      <vt:lpstr>LSTM: Mitigate Vanishing Gradient</vt:lpstr>
      <vt:lpstr>LSTM: Mitigate Vanishing Gradient</vt:lpstr>
      <vt:lpstr>LSTM: Mitigate Vanishing Gradient</vt:lpstr>
      <vt:lpstr>LSTM: Avoid Vanishing Gradient</vt:lpstr>
      <vt:lpstr>LSTM: Key Concepts 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171</cp:revision>
  <dcterms:created xsi:type="dcterms:W3CDTF">2022-01-06T20:21:30Z</dcterms:created>
  <dcterms:modified xsi:type="dcterms:W3CDTF">2022-04-09T16:02:51Z</dcterms:modified>
</cp:coreProperties>
</file>